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57" r:id="rId4"/>
    <p:sldId id="269" r:id="rId5"/>
    <p:sldId id="268" r:id="rId6"/>
    <p:sldId id="259" r:id="rId7"/>
    <p:sldId id="260" r:id="rId8"/>
    <p:sldId id="265" r:id="rId9"/>
    <p:sldId id="261" r:id="rId10"/>
    <p:sldId id="271" r:id="rId11"/>
    <p:sldId id="270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3FF"/>
    <a:srgbClr val="011A47"/>
    <a:srgbClr val="CF1319"/>
    <a:srgbClr val="B4A6F5"/>
    <a:srgbClr val="E44199"/>
    <a:srgbClr val="5531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8" d="100"/>
          <a:sy n="128" d="100"/>
        </p:scale>
        <p:origin x="1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2D6B"/>
                </a:solidFill>
                <a:latin typeface="Arial"/>
              </a:defRPr>
            </a:pPr>
            <a:r>
              <a:rPr lang="en-SG" sz="1300" b="0" i="0" u="none" strike="noStrike" dirty="0">
                <a:solidFill>
                  <a:srgbClr val="1B2D6B"/>
                </a:solidFill>
                <a:latin typeface="Arial"/>
              </a:rPr>
              <a:t>Network Bandwidth Growth Chart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Bandwidth (Gbps)</c:v>
                </c:pt>
              </c:strCache>
            </c:strRef>
          </c:tx>
          <c:spPr>
            <a:solidFill>
              <a:srgbClr val="1B2D6B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B2D6B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400</c:v>
                </c:pt>
                <c:pt idx="4">
                  <c:v>400</c:v>
                </c:pt>
                <c:pt idx="5">
                  <c:v>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6C-457C-B73E-9F6FFE6169E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A93B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8ECF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A93B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6932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5EC5D-E730-2BFD-514D-59422EC25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1B1643-F635-9C0D-4040-BCD07E7DA9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E8BF3D-622B-1A16-3C23-55FD1BD008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30115-21FE-23E0-B3B5-06BD930C5E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555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2C158-4B79-8932-75D5-438A36FEA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D028AD-550E-BB02-0E42-47A742266F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4AD530-95C2-75F4-DEB5-EA321C5A90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651911-A120-80AA-242E-4EB5310938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74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25981-63F7-30F5-C725-71229B4D2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276E19-C013-E1E0-6309-74052ECD35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6B7B1C-FDD8-BA29-F834-C720A7424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DED37-FDA7-CC32-91AE-2A4515CCB0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7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A9526E-98EA-1D8B-B9CD-37D98B6F871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143000" y="2788920"/>
            <a:ext cx="5943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Connecting Asia Pacific Research Networks</a:t>
            </a:r>
            <a:endParaRPr lang="en-US" sz="1500" dirty="0"/>
          </a:p>
        </p:txBody>
      </p:sp>
      <p:sp>
        <p:nvSpPr>
          <p:cNvPr id="9" name="Text 4"/>
          <p:cNvSpPr/>
          <p:nvPr/>
        </p:nvSpPr>
        <p:spPr>
          <a:xfrm>
            <a:off x="454947" y="1623845"/>
            <a:ext cx="6600122" cy="109804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011A47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" panose="020B0604020202020204" pitchFamily="34" charset="0"/>
              </a:rPr>
              <a:t>Presentation Title</a:t>
            </a:r>
            <a:endParaRPr lang="en-US" sz="4800" dirty="0">
              <a:solidFill>
                <a:srgbClr val="011A47"/>
              </a:solidFill>
              <a:latin typeface="Cambria" panose="02040503050406030204" pitchFamily="18" charset="0"/>
              <a:ea typeface="Cambria" panose="02040503050406030204" pitchFamily="18" charset="0"/>
              <a:cs typeface="Helvetica" panose="020B0604020202020204" pitchFamily="34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486478" y="3036905"/>
            <a:ext cx="1690289" cy="7558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Presenter Name</a:t>
            </a:r>
          </a:p>
          <a:p>
            <a:pPr marL="0" indent="0">
              <a:buNone/>
            </a:pPr>
            <a:r>
              <a:rPr lang="en-US" sz="12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Title </a:t>
            </a:r>
            <a:r>
              <a:rPr lang="en-SG" sz="12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/</a:t>
            </a:r>
            <a:r>
              <a:rPr lang="zh-CN" altLang="en-US" sz="12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 </a:t>
            </a:r>
            <a:r>
              <a:rPr lang="en-SG" altLang="zh-CN" sz="12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Affiliation</a:t>
            </a:r>
            <a:r>
              <a:rPr lang="zh-CN" altLang="en-US" sz="12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 </a:t>
            </a:r>
            <a:endParaRPr lang="en-US" sz="1200" dirty="0">
              <a:latin typeface="Helvetica" panose="020B0604020202020204" pitchFamily="34" charset="0"/>
              <a:ea typeface="Calibri" pitchFamily="34" charset="-122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sz="12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Date</a:t>
            </a:r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4DB84DA-6890-0ADD-B0C9-87946BDFDA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487618" y="254624"/>
            <a:ext cx="2335520" cy="1097056"/>
          </a:xfrm>
          <a:prstGeom prst="rect">
            <a:avLst/>
          </a:prstGeom>
        </p:spPr>
      </p:pic>
      <p:sp>
        <p:nvSpPr>
          <p:cNvPr id="17" name="Text 4">
            <a:extLst>
              <a:ext uri="{FF2B5EF4-FFF2-40B4-BE49-F238E27FC236}">
                <a16:creationId xmlns:a16="http://schemas.microsoft.com/office/drawing/2014/main" id="{2C66406D-1D11-F847-3D53-77133EB97A35}"/>
              </a:ext>
            </a:extLst>
          </p:cNvPr>
          <p:cNvSpPr/>
          <p:nvPr/>
        </p:nvSpPr>
        <p:spPr>
          <a:xfrm>
            <a:off x="486478" y="2490895"/>
            <a:ext cx="322517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531AB"/>
                </a:solidFill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Subtitle or Section Title</a:t>
            </a:r>
            <a:endParaRPr lang="en-US" sz="2000" dirty="0">
              <a:solidFill>
                <a:srgbClr val="5531AB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35F7A9-006C-B859-E773-09D78A0B1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564687-FF3E-6967-1943-7067386FA99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A70645B-C836-FE69-5A20-5EA2EA0A52E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7671681" y="109482"/>
            <a:ext cx="1291510" cy="606657"/>
          </a:xfrm>
          <a:prstGeom prst="rect">
            <a:avLst/>
          </a:prstGeom>
        </p:spPr>
      </p:pic>
      <p:sp>
        <p:nvSpPr>
          <p:cNvPr id="23" name="Text 4">
            <a:extLst>
              <a:ext uri="{FF2B5EF4-FFF2-40B4-BE49-F238E27FC236}">
                <a16:creationId xmlns:a16="http://schemas.microsoft.com/office/drawing/2014/main" id="{D4A35618-7674-1465-CBA7-4F60DACF6B60}"/>
              </a:ext>
            </a:extLst>
          </p:cNvPr>
          <p:cNvSpPr/>
          <p:nvPr/>
        </p:nvSpPr>
        <p:spPr>
          <a:xfrm>
            <a:off x="1284665" y="613717"/>
            <a:ext cx="458551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CF1319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" panose="020B0604020202020204" pitchFamily="34" charset="0"/>
              </a:rPr>
              <a:t>Agenda</a:t>
            </a:r>
          </a:p>
        </p:txBody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99259C02-195A-D9E9-818E-7E44A99F5BE1}"/>
              </a:ext>
            </a:extLst>
          </p:cNvPr>
          <p:cNvSpPr/>
          <p:nvPr/>
        </p:nvSpPr>
        <p:spPr>
          <a:xfrm>
            <a:off x="1914384" y="1508636"/>
            <a:ext cx="2814370" cy="245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000" b="1" dirty="0">
                <a:solidFill>
                  <a:srgbClr val="011A47"/>
                </a:solidFill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Agenda Item One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11A47"/>
                </a:solidFill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Agenda Item Two</a:t>
            </a:r>
            <a:endParaRPr lang="en-US" sz="2000" b="1" dirty="0">
              <a:solidFill>
                <a:srgbClr val="011A47"/>
              </a:solidFill>
              <a:latin typeface="Helvetica" panose="020B0604020202020204" pitchFamily="34" charset="0"/>
              <a:ea typeface="Calibri" pitchFamily="34" charset="-122"/>
              <a:cs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11A47"/>
                </a:solidFill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Agenda Item Three</a:t>
            </a:r>
            <a:endParaRPr lang="en-US" sz="2000" b="1" dirty="0">
              <a:solidFill>
                <a:srgbClr val="011A47"/>
              </a:solidFill>
              <a:latin typeface="Helvetica" panose="020B0604020202020204" pitchFamily="34" charset="0"/>
              <a:ea typeface="Calibri" pitchFamily="34" charset="-122"/>
              <a:cs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11A47"/>
                </a:solidFill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Agenda Item Four</a:t>
            </a:r>
            <a:endParaRPr lang="en-US" sz="2000" b="1" dirty="0">
              <a:solidFill>
                <a:srgbClr val="011A47"/>
              </a:solidFill>
              <a:latin typeface="Helvetica" panose="020B0604020202020204" pitchFamily="34" charset="0"/>
              <a:ea typeface="Calibri" pitchFamily="34" charset="-122"/>
              <a:cs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11A47"/>
                </a:solidFill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Agenda Item Five</a:t>
            </a:r>
            <a:endParaRPr lang="en-US" sz="2000" b="1" dirty="0">
              <a:solidFill>
                <a:srgbClr val="011A47"/>
              </a:solidFill>
              <a:latin typeface="Helvetica" panose="020B0604020202020204" pitchFamily="34" charset="0"/>
              <a:ea typeface="Calibri" pitchFamily="34" charset="-122"/>
              <a:cs typeface="Helvetica" panose="020B0604020202020204" pitchFamily="34" charset="0"/>
            </a:endParaRPr>
          </a:p>
        </p:txBody>
      </p:sp>
      <p:sp>
        <p:nvSpPr>
          <p:cNvPr id="4" name="Text 5">
            <a:extLst>
              <a:ext uri="{FF2B5EF4-FFF2-40B4-BE49-F238E27FC236}">
                <a16:creationId xmlns:a16="http://schemas.microsoft.com/office/drawing/2014/main" id="{4D8769EF-C82A-7E79-0568-6B174703F590}"/>
              </a:ext>
            </a:extLst>
          </p:cNvPr>
          <p:cNvSpPr/>
          <p:nvPr/>
        </p:nvSpPr>
        <p:spPr>
          <a:xfrm>
            <a:off x="1284665" y="1521049"/>
            <a:ext cx="629719" cy="245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000" b="1" dirty="0">
                <a:solidFill>
                  <a:srgbClr val="CF1319"/>
                </a:solidFill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01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CF1319"/>
                </a:solidFill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02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CF1319"/>
                </a:solidFill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03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CF1319"/>
                </a:solidFill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04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CF1319"/>
                </a:solidFill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004264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50D9EFF-5B92-8822-C12C-C7C3632ABF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7106" y="820986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CF1319"/>
                </a:solidFill>
                <a:latin typeface="Helvetica" panose="020B0604020202020204" pitchFamily="34" charset="0"/>
                <a:ea typeface="Cambria" pitchFamily="34" charset="-122"/>
                <a:cs typeface="Helvetica" panose="020B0604020202020204" pitchFamily="34" charset="0"/>
              </a:rPr>
              <a:t>01</a:t>
            </a:r>
            <a:endParaRPr lang="en-US" sz="8000" dirty="0">
              <a:solidFill>
                <a:srgbClr val="CF1319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A2D6A94-0624-0631-33B4-E2D70C8676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7671681" y="109482"/>
            <a:ext cx="1291510" cy="606657"/>
          </a:xfrm>
          <a:prstGeom prst="rect">
            <a:avLst/>
          </a:prstGeom>
        </p:spPr>
      </p:pic>
      <p:sp>
        <p:nvSpPr>
          <p:cNvPr id="23" name="Text 4">
            <a:extLst>
              <a:ext uri="{FF2B5EF4-FFF2-40B4-BE49-F238E27FC236}">
                <a16:creationId xmlns:a16="http://schemas.microsoft.com/office/drawing/2014/main" id="{AFE63D73-7A44-9501-AC08-2831625D5D51}"/>
              </a:ext>
            </a:extLst>
          </p:cNvPr>
          <p:cNvSpPr/>
          <p:nvPr/>
        </p:nvSpPr>
        <p:spPr>
          <a:xfrm>
            <a:off x="717106" y="1885950"/>
            <a:ext cx="458551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11A47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" panose="020B0604020202020204" pitchFamily="34" charset="0"/>
              </a:rPr>
              <a:t>Section Title Here</a:t>
            </a:r>
          </a:p>
        </p:txBody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2C22D642-297D-4CB5-38F0-6FB2206C00EE}"/>
              </a:ext>
            </a:extLst>
          </p:cNvPr>
          <p:cNvSpPr/>
          <p:nvPr/>
        </p:nvSpPr>
        <p:spPr>
          <a:xfrm>
            <a:off x="717106" y="2510603"/>
            <a:ext cx="5288206" cy="6555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Section description or summary goes here.</a:t>
            </a:r>
          </a:p>
          <a:p>
            <a:pPr marL="0" indent="0">
              <a:buNone/>
            </a:pPr>
            <a:r>
              <a:rPr lang="en-US" sz="14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This layout works well as a chapter break between major topics.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74309-A515-1069-8FB6-57794E393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5F8D23-001D-FDCC-5AA2-1C6908D139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  <p:sp>
        <p:nvSpPr>
          <p:cNvPr id="4" name="Text 4">
            <a:extLst>
              <a:ext uri="{FF2B5EF4-FFF2-40B4-BE49-F238E27FC236}">
                <a16:creationId xmlns:a16="http://schemas.microsoft.com/office/drawing/2014/main" id="{C15E153E-7F00-C554-167B-BBF4EDCDDAA6}"/>
              </a:ext>
            </a:extLst>
          </p:cNvPr>
          <p:cNvSpPr/>
          <p:nvPr/>
        </p:nvSpPr>
        <p:spPr>
          <a:xfrm>
            <a:off x="226123" y="109482"/>
            <a:ext cx="458551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F1319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" panose="020B0604020202020204" pitchFamily="34" charset="0"/>
              </a:rPr>
              <a:t>Title Goes Here</a:t>
            </a:r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933084DF-4EF2-0E53-AF7D-354EE1B3110C}"/>
              </a:ext>
            </a:extLst>
          </p:cNvPr>
          <p:cNvSpPr/>
          <p:nvPr/>
        </p:nvSpPr>
        <p:spPr>
          <a:xfrm>
            <a:off x="261256" y="1039962"/>
            <a:ext cx="8657521" cy="32206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altLang="zh-CN" sz="14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Content goes here</a:t>
            </a:r>
            <a:endParaRPr lang="en-US" sz="1400" dirty="0">
              <a:latin typeface="Helvetica" panose="020B0604020202020204" pitchFamily="34" charset="0"/>
              <a:ea typeface="Calibri" pitchFamily="34" charset="-122"/>
              <a:cs typeface="Helvetica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A09E513-7ECD-7015-35D2-274E6450601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61257" y="815302"/>
            <a:ext cx="8657521" cy="0"/>
          </a:xfrm>
          <a:prstGeom prst="line">
            <a:avLst/>
          </a:prstGeom>
          <a:ln w="6350">
            <a:solidFill>
              <a:srgbClr val="011A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AB46EE21-9BA3-9654-D9E6-1F9547F69281}"/>
              </a:ext>
            </a:extLst>
          </p:cNvPr>
          <p:cNvPicPr/>
          <p:nvPr/>
        </p:nvPicPr>
        <p:blipFill>
          <a:blip r:embed="rId3"/>
          <a:srcRect/>
          <a:stretch/>
        </p:blipFill>
        <p:spPr>
          <a:xfrm>
            <a:off x="7671681" y="109482"/>
            <a:ext cx="1291510" cy="60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33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CEE586-6275-E63E-84FD-B064BBB67F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  <p:sp>
        <p:nvSpPr>
          <p:cNvPr id="4" name="Text 4">
            <a:extLst>
              <a:ext uri="{FF2B5EF4-FFF2-40B4-BE49-F238E27FC236}">
                <a16:creationId xmlns:a16="http://schemas.microsoft.com/office/drawing/2014/main" id="{4C728E0B-A9F8-DA91-BD9C-808DAF83EB59}"/>
              </a:ext>
            </a:extLst>
          </p:cNvPr>
          <p:cNvSpPr/>
          <p:nvPr/>
        </p:nvSpPr>
        <p:spPr>
          <a:xfrm>
            <a:off x="383778" y="244353"/>
            <a:ext cx="458551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F1319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" panose="020B0604020202020204" pitchFamily="34" charset="0"/>
              </a:rPr>
              <a:t>Title Goes Here</a:t>
            </a:r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179D42A9-60C7-F539-B268-1B3CD365A2AB}"/>
              </a:ext>
            </a:extLst>
          </p:cNvPr>
          <p:cNvSpPr/>
          <p:nvPr/>
        </p:nvSpPr>
        <p:spPr>
          <a:xfrm>
            <a:off x="383778" y="1292772"/>
            <a:ext cx="4728754" cy="32206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altLang="zh-CN" sz="1400" b="1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Key Point One</a:t>
            </a:r>
          </a:p>
          <a:p>
            <a:pPr marL="0" indent="0">
              <a:buNone/>
            </a:pPr>
            <a:r>
              <a:rPr lang="en-US" altLang="zh-CN" sz="14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Supporting details for key point one describing the context and impact.</a:t>
            </a:r>
          </a:p>
          <a:p>
            <a:pPr marL="0" indent="0">
              <a:buNone/>
            </a:pPr>
            <a:r>
              <a:rPr lang="en-US" altLang="zh-CN" sz="14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altLang="zh-CN" sz="1400" b="1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Key Point Two</a:t>
            </a:r>
          </a:p>
          <a:p>
            <a:pPr marL="0" indent="0">
              <a:buNone/>
            </a:pPr>
            <a:r>
              <a:rPr lang="en-US" altLang="zh-CN" sz="14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Supporting details for key point two describing the context and impact.</a:t>
            </a:r>
          </a:p>
          <a:p>
            <a:pPr marL="0" indent="0">
              <a:buNone/>
            </a:pPr>
            <a:r>
              <a:rPr lang="en-US" altLang="zh-CN" sz="14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altLang="zh-CN" sz="1400" b="1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Key Point Three</a:t>
            </a:r>
          </a:p>
          <a:p>
            <a:pPr marL="0" indent="0">
              <a:buNone/>
            </a:pPr>
            <a:r>
              <a:rPr lang="en-US" altLang="zh-CN" sz="14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Supporting details for key point three describing the context and impact.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4CE0D92-8ABF-8F1F-1839-71BE2E38C9E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436930" y="990975"/>
            <a:ext cx="4675602" cy="0"/>
          </a:xfrm>
          <a:prstGeom prst="line">
            <a:avLst/>
          </a:prstGeom>
          <a:ln w="6350">
            <a:solidFill>
              <a:srgbClr val="011A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22300BA7-89C0-BE43-FECE-CC58E5D2A6B8}"/>
              </a:ext>
            </a:extLst>
          </p:cNvPr>
          <p:cNvPicPr/>
          <p:nvPr/>
        </p:nvPicPr>
        <p:blipFill>
          <a:blip r:embed="rId3"/>
          <a:srcRect/>
          <a:stretch/>
        </p:blipFill>
        <p:spPr>
          <a:xfrm>
            <a:off x="7671681" y="109482"/>
            <a:ext cx="1291510" cy="60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675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E736E893-4876-202A-C071-A21E8E8F76A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78892" y="115991"/>
            <a:ext cx="73152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D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Network &amp; Technology Overview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164592" y="919130"/>
            <a:ext cx="2788920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EEF1FA"/>
            </a:solidFill>
            <a:prstDash val="solid"/>
          </a:ln>
          <a:effectLst>
            <a:outerShdw blurRad="1016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84" y="1102010"/>
            <a:ext cx="411480" cy="4114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22960" y="1083722"/>
            <a:ext cx="20299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D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Infrastructure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329184" y="1540922"/>
            <a:ext cx="252374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High-speed research networks connecting institutions across the Asia-Pacific region.</a:t>
            </a:r>
            <a:endParaRPr lang="en-US" sz="1050" dirty="0"/>
          </a:p>
        </p:txBody>
      </p:sp>
      <p:sp>
        <p:nvSpPr>
          <p:cNvPr id="11" name="Shape 7"/>
          <p:cNvSpPr/>
          <p:nvPr/>
        </p:nvSpPr>
        <p:spPr>
          <a:xfrm>
            <a:off x="3182112" y="919130"/>
            <a:ext cx="2788920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EEF1FA"/>
            </a:solidFill>
            <a:prstDash val="solid"/>
          </a:ln>
          <a:effectLst>
            <a:outerShdw blurRad="1016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6704" y="1102010"/>
            <a:ext cx="411480" cy="4114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840480" y="1083722"/>
            <a:ext cx="20299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D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346704" y="1540922"/>
            <a:ext cx="252374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Protecting data and services with layered security frameworks and shared intelligence.</a:t>
            </a:r>
            <a:endParaRPr lang="en-US" sz="1050" dirty="0"/>
          </a:p>
        </p:txBody>
      </p:sp>
      <p:sp>
        <p:nvSpPr>
          <p:cNvPr id="15" name="Shape 10"/>
          <p:cNvSpPr/>
          <p:nvPr/>
        </p:nvSpPr>
        <p:spPr>
          <a:xfrm>
            <a:off x="6199632" y="919130"/>
            <a:ext cx="2788920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EEF1FA"/>
            </a:solidFill>
            <a:prstDash val="solid"/>
          </a:ln>
          <a:effectLst>
            <a:outerShdw blurRad="1016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4224" y="1102010"/>
            <a:ext cx="411480" cy="41148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858000" y="1083722"/>
            <a:ext cx="20299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D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Services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6364224" y="1540922"/>
            <a:ext cx="252374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Scalable cloud resources enabling research computing and data storage across borders.</a:t>
            </a:r>
            <a:endParaRPr lang="en-US" sz="1050" dirty="0"/>
          </a:p>
        </p:txBody>
      </p:sp>
      <p:sp>
        <p:nvSpPr>
          <p:cNvPr id="19" name="Shape 13"/>
          <p:cNvSpPr/>
          <p:nvPr/>
        </p:nvSpPr>
        <p:spPr>
          <a:xfrm>
            <a:off x="164592" y="2702210"/>
            <a:ext cx="2788920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EEF1FA"/>
            </a:solidFill>
            <a:prstDash val="solid"/>
          </a:ln>
          <a:effectLst>
            <a:outerShdw blurRad="1016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184" y="2885090"/>
            <a:ext cx="411480" cy="41148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22960" y="2866802"/>
            <a:ext cx="20299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D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Connectivity</a:t>
            </a:r>
            <a:endParaRPr lang="en-US" sz="1200" dirty="0"/>
          </a:p>
        </p:txBody>
      </p:sp>
      <p:sp>
        <p:nvSpPr>
          <p:cNvPr id="22" name="Text 15"/>
          <p:cNvSpPr/>
          <p:nvPr/>
        </p:nvSpPr>
        <p:spPr>
          <a:xfrm>
            <a:off x="329184" y="3324002"/>
            <a:ext cx="252374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Peering with international NRENs to bridge Asia-Pacific to the global research ecosystem.</a:t>
            </a:r>
            <a:endParaRPr lang="en-US" sz="1050" dirty="0"/>
          </a:p>
        </p:txBody>
      </p:sp>
      <p:sp>
        <p:nvSpPr>
          <p:cNvPr id="23" name="Shape 16"/>
          <p:cNvSpPr/>
          <p:nvPr/>
        </p:nvSpPr>
        <p:spPr>
          <a:xfrm>
            <a:off x="3182112" y="2702210"/>
            <a:ext cx="2788920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EEF1FA"/>
            </a:solidFill>
            <a:prstDash val="solid"/>
          </a:ln>
          <a:effectLst>
            <a:outerShdw blurRad="1016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6704" y="2885090"/>
            <a:ext cx="411480" cy="41148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3840480" y="2866802"/>
            <a:ext cx="20299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D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Source</a:t>
            </a:r>
            <a:endParaRPr lang="en-US" sz="1200" dirty="0"/>
          </a:p>
        </p:txBody>
      </p:sp>
      <p:sp>
        <p:nvSpPr>
          <p:cNvPr id="26" name="Text 18"/>
          <p:cNvSpPr/>
          <p:nvPr/>
        </p:nvSpPr>
        <p:spPr>
          <a:xfrm>
            <a:off x="3346704" y="3324002"/>
            <a:ext cx="252374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Community-driven tools and platforms developed to support open science and collaboration.</a:t>
            </a:r>
            <a:endParaRPr lang="en-US" sz="1050" dirty="0"/>
          </a:p>
        </p:txBody>
      </p:sp>
      <p:sp>
        <p:nvSpPr>
          <p:cNvPr id="27" name="Shape 19"/>
          <p:cNvSpPr/>
          <p:nvPr/>
        </p:nvSpPr>
        <p:spPr>
          <a:xfrm>
            <a:off x="6199632" y="2702210"/>
            <a:ext cx="2788920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EEF1FA"/>
            </a:solidFill>
            <a:prstDash val="solid"/>
          </a:ln>
          <a:effectLst>
            <a:outerShdw blurRad="1016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pic>
        <p:nvPicPr>
          <p:cNvPr id="2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4224" y="2885090"/>
            <a:ext cx="411480" cy="411480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6858000" y="2866802"/>
            <a:ext cx="20299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D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Interoperability</a:t>
            </a:r>
            <a:endParaRPr lang="en-US" sz="1200" dirty="0"/>
          </a:p>
        </p:txBody>
      </p:sp>
      <p:sp>
        <p:nvSpPr>
          <p:cNvPr id="30" name="Text 21"/>
          <p:cNvSpPr/>
          <p:nvPr/>
        </p:nvSpPr>
        <p:spPr>
          <a:xfrm>
            <a:off x="6364224" y="3324002"/>
            <a:ext cx="252374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Standards-based integrations ensuring seamless cross-network data and identity federation.</a:t>
            </a:r>
            <a:endParaRPr lang="en-US" sz="105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A6B83D-4481-F4AD-8C01-7E9E12DB8E84}"/>
              </a:ext>
            </a:extLst>
          </p:cNvPr>
          <p:cNvPicPr/>
          <p:nvPr/>
        </p:nvPicPr>
        <p:blipFill>
          <a:blip r:embed="rId10"/>
          <a:srcRect/>
          <a:stretch/>
        </p:blipFill>
        <p:spPr>
          <a:xfrm>
            <a:off x="7671681" y="109482"/>
            <a:ext cx="1291510" cy="6066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1BC93F04-E536-95F3-C90F-970BB46637B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  <p:sp>
        <p:nvSpPr>
          <p:cNvPr id="2" name="Shape 10">
            <a:extLst>
              <a:ext uri="{FF2B5EF4-FFF2-40B4-BE49-F238E27FC236}">
                <a16:creationId xmlns:a16="http://schemas.microsoft.com/office/drawing/2014/main" id="{4A8C61CE-D254-43C8-6018-8EF11A7BEABD}"/>
              </a:ext>
            </a:extLst>
          </p:cNvPr>
          <p:cNvSpPr/>
          <p:nvPr/>
        </p:nvSpPr>
        <p:spPr>
          <a:xfrm>
            <a:off x="640080" y="914400"/>
            <a:ext cx="1920240" cy="1371600"/>
          </a:xfrm>
          <a:prstGeom prst="roundRect">
            <a:avLst>
              <a:gd name="adj" fmla="val 6667"/>
            </a:avLst>
          </a:prstGeom>
          <a:solidFill>
            <a:srgbClr val="F7F8FC"/>
          </a:solidFill>
          <a:ln w="12700">
            <a:solidFill>
              <a:srgbClr val="EEF1FA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3" name="Shape 22">
            <a:extLst>
              <a:ext uri="{FF2B5EF4-FFF2-40B4-BE49-F238E27FC236}">
                <a16:creationId xmlns:a16="http://schemas.microsoft.com/office/drawing/2014/main" id="{9E3EAE1F-B7E3-DC13-A176-7488A79880A0}"/>
              </a:ext>
            </a:extLst>
          </p:cNvPr>
          <p:cNvSpPr/>
          <p:nvPr/>
        </p:nvSpPr>
        <p:spPr>
          <a:xfrm>
            <a:off x="4846320" y="914400"/>
            <a:ext cx="1920240" cy="1371600"/>
          </a:xfrm>
          <a:prstGeom prst="roundRect">
            <a:avLst>
              <a:gd name="adj" fmla="val 6667"/>
            </a:avLst>
          </a:prstGeom>
          <a:solidFill>
            <a:srgbClr val="F7F8FC"/>
          </a:solidFill>
          <a:ln w="12700">
            <a:solidFill>
              <a:srgbClr val="EEF1FA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6" name="Shape 2"/>
          <p:cNvSpPr/>
          <p:nvPr/>
        </p:nvSpPr>
        <p:spPr>
          <a:xfrm>
            <a:off x="457200" y="2514600"/>
            <a:ext cx="8046720" cy="0"/>
          </a:xfrm>
          <a:prstGeom prst="line">
            <a:avLst/>
          </a:prstGeom>
          <a:noFill/>
          <a:ln w="38100">
            <a:solidFill>
              <a:srgbClr val="EEF1FA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7" name="Shape 3"/>
          <p:cNvSpPr/>
          <p:nvPr/>
        </p:nvSpPr>
        <p:spPr>
          <a:xfrm>
            <a:off x="1481328" y="2395728"/>
            <a:ext cx="237744" cy="237744"/>
          </a:xfrm>
          <a:prstGeom prst="ellipse">
            <a:avLst/>
          </a:prstGeom>
          <a:solidFill>
            <a:srgbClr val="C8102E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9" name="Text 5"/>
          <p:cNvSpPr/>
          <p:nvPr/>
        </p:nvSpPr>
        <p:spPr>
          <a:xfrm>
            <a:off x="640080" y="987552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algn="ctr">
              <a:buNone/>
            </a:pPr>
            <a:r>
              <a:rPr lang="en-US" sz="850" b="1" kern="0" spc="150" dirty="0">
                <a:solidFill>
                  <a:srgbClr val="8A9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</a:p>
        </p:txBody>
      </p:sp>
      <p:sp>
        <p:nvSpPr>
          <p:cNvPr id="10" name="Text 6"/>
          <p:cNvSpPr/>
          <p:nvPr/>
        </p:nvSpPr>
        <p:spPr>
          <a:xfrm>
            <a:off x="640080" y="123444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D6B"/>
                </a:solidFill>
                <a:latin typeface="Cambria" pitchFamily="34" charset="0"/>
                <a:ea typeface="Cambria" pitchFamily="34" charset="-122"/>
              </a:rPr>
              <a:t>Planning</a:t>
            </a:r>
          </a:p>
        </p:txBody>
      </p:sp>
      <p:sp>
        <p:nvSpPr>
          <p:cNvPr id="11" name="Text 7"/>
          <p:cNvSpPr/>
          <p:nvPr/>
        </p:nvSpPr>
        <p:spPr>
          <a:xfrm>
            <a:off x="731520" y="1600200"/>
            <a:ext cx="1737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5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scope, stakeholder alignment and technical requirements.</a:t>
            </a:r>
          </a:p>
        </p:txBody>
      </p:sp>
      <p:sp>
        <p:nvSpPr>
          <p:cNvPr id="12" name="Shape 8"/>
          <p:cNvSpPr/>
          <p:nvPr/>
        </p:nvSpPr>
        <p:spPr>
          <a:xfrm>
            <a:off x="1600200" y="2286000"/>
            <a:ext cx="0" cy="228600"/>
          </a:xfrm>
          <a:prstGeom prst="line">
            <a:avLst/>
          </a:prstGeom>
          <a:noFill/>
          <a:ln w="19050">
            <a:solidFill>
              <a:srgbClr val="C8102E"/>
            </a:solidFill>
            <a:prstDash val="dash"/>
          </a:ln>
        </p:spPr>
        <p:txBody>
          <a:bodyPr/>
          <a:lstStyle/>
          <a:p>
            <a:endParaRPr lang="en-SG"/>
          </a:p>
        </p:txBody>
      </p:sp>
      <p:sp>
        <p:nvSpPr>
          <p:cNvPr id="13" name="Shape 9"/>
          <p:cNvSpPr/>
          <p:nvPr/>
        </p:nvSpPr>
        <p:spPr>
          <a:xfrm>
            <a:off x="3587061" y="2395728"/>
            <a:ext cx="237744" cy="237744"/>
          </a:xfrm>
          <a:prstGeom prst="ellipse">
            <a:avLst/>
          </a:prstGeom>
          <a:solidFill>
            <a:srgbClr val="1B2D6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4" name="Shape 10"/>
          <p:cNvSpPr/>
          <p:nvPr/>
        </p:nvSpPr>
        <p:spPr>
          <a:xfrm>
            <a:off x="2743200" y="2926080"/>
            <a:ext cx="1920240" cy="1371600"/>
          </a:xfrm>
          <a:prstGeom prst="roundRect">
            <a:avLst>
              <a:gd name="adj" fmla="val 6667"/>
            </a:avLst>
          </a:prstGeom>
          <a:solidFill>
            <a:srgbClr val="F7F8FC"/>
          </a:solidFill>
          <a:ln w="12700">
            <a:solidFill>
              <a:srgbClr val="EEF1FA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5" name="Text 11"/>
          <p:cNvSpPr/>
          <p:nvPr/>
        </p:nvSpPr>
        <p:spPr>
          <a:xfrm>
            <a:off x="2743200" y="2999232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50" dirty="0">
                <a:solidFill>
                  <a:srgbClr val="8A9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850" dirty="0"/>
          </a:p>
        </p:txBody>
      </p:sp>
      <p:sp>
        <p:nvSpPr>
          <p:cNvPr id="16" name="Text 12"/>
          <p:cNvSpPr/>
          <p:nvPr/>
        </p:nvSpPr>
        <p:spPr>
          <a:xfrm>
            <a:off x="2743200" y="32461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D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Deploy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2834640" y="3611880"/>
            <a:ext cx="1737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Rollout infrastructure, configure systems, establish connectivity.</a:t>
            </a:r>
            <a:endParaRPr lang="en-US" sz="950" dirty="0"/>
          </a:p>
        </p:txBody>
      </p:sp>
      <p:sp>
        <p:nvSpPr>
          <p:cNvPr id="18" name="Shape 14"/>
          <p:cNvSpPr/>
          <p:nvPr/>
        </p:nvSpPr>
        <p:spPr>
          <a:xfrm>
            <a:off x="3703320" y="2514600"/>
            <a:ext cx="0" cy="411480"/>
          </a:xfrm>
          <a:prstGeom prst="line">
            <a:avLst/>
          </a:prstGeom>
          <a:noFill/>
          <a:ln w="19050">
            <a:solidFill>
              <a:srgbClr val="1B2D6B"/>
            </a:solidFill>
            <a:prstDash val="dash"/>
          </a:ln>
        </p:spPr>
        <p:txBody>
          <a:bodyPr/>
          <a:lstStyle/>
          <a:p>
            <a:endParaRPr lang="en-SG"/>
          </a:p>
        </p:txBody>
      </p:sp>
      <p:sp>
        <p:nvSpPr>
          <p:cNvPr id="19" name="Shape 15"/>
          <p:cNvSpPr/>
          <p:nvPr/>
        </p:nvSpPr>
        <p:spPr>
          <a:xfrm>
            <a:off x="5692794" y="2395728"/>
            <a:ext cx="237744" cy="237744"/>
          </a:xfrm>
          <a:prstGeom prst="ellipse">
            <a:avLst/>
          </a:prstGeom>
          <a:solidFill>
            <a:srgbClr val="6B2DA6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21" name="Text 17"/>
          <p:cNvSpPr/>
          <p:nvPr/>
        </p:nvSpPr>
        <p:spPr>
          <a:xfrm>
            <a:off x="4846320" y="987552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850" b="1" kern="0" spc="150" dirty="0">
                <a:solidFill>
                  <a:srgbClr val="8A9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</a:p>
        </p:txBody>
      </p:sp>
      <p:sp>
        <p:nvSpPr>
          <p:cNvPr id="22" name="Text 18"/>
          <p:cNvSpPr/>
          <p:nvPr/>
        </p:nvSpPr>
        <p:spPr>
          <a:xfrm>
            <a:off x="4846320" y="123444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D6B"/>
                </a:solidFill>
                <a:latin typeface="Cambria" pitchFamily="34" charset="0"/>
                <a:ea typeface="Cambria" pitchFamily="34" charset="-122"/>
              </a:rPr>
              <a:t>Integrate</a:t>
            </a:r>
          </a:p>
        </p:txBody>
      </p:sp>
      <p:sp>
        <p:nvSpPr>
          <p:cNvPr id="23" name="Text 19"/>
          <p:cNvSpPr/>
          <p:nvPr/>
        </p:nvSpPr>
        <p:spPr>
          <a:xfrm>
            <a:off x="4937760" y="1600200"/>
            <a:ext cx="1737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algn="ctr">
              <a:buNone/>
            </a:pPr>
            <a:r>
              <a:rPr lang="en-US" sz="95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with member networks, enable federation and peering.</a:t>
            </a:r>
          </a:p>
        </p:txBody>
      </p:sp>
      <p:sp>
        <p:nvSpPr>
          <p:cNvPr id="24" name="Shape 20"/>
          <p:cNvSpPr/>
          <p:nvPr/>
        </p:nvSpPr>
        <p:spPr>
          <a:xfrm>
            <a:off x="5806440" y="2286000"/>
            <a:ext cx="0" cy="228600"/>
          </a:xfrm>
          <a:prstGeom prst="line">
            <a:avLst/>
          </a:prstGeom>
          <a:noFill/>
          <a:ln w="19050">
            <a:solidFill>
              <a:srgbClr val="6B2DA6"/>
            </a:solidFill>
            <a:prstDash val="dash"/>
          </a:ln>
        </p:spPr>
        <p:txBody>
          <a:bodyPr/>
          <a:lstStyle/>
          <a:p>
            <a:endParaRPr lang="en-SG"/>
          </a:p>
        </p:txBody>
      </p:sp>
      <p:sp>
        <p:nvSpPr>
          <p:cNvPr id="25" name="Shape 21"/>
          <p:cNvSpPr/>
          <p:nvPr/>
        </p:nvSpPr>
        <p:spPr>
          <a:xfrm>
            <a:off x="7793300" y="2395728"/>
            <a:ext cx="237744" cy="237744"/>
          </a:xfrm>
          <a:prstGeom prst="ellipse">
            <a:avLst/>
          </a:prstGeom>
          <a:solidFill>
            <a:srgbClr val="3A60C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26" name="Shape 22"/>
          <p:cNvSpPr/>
          <p:nvPr/>
        </p:nvSpPr>
        <p:spPr>
          <a:xfrm>
            <a:off x="6949440" y="2926080"/>
            <a:ext cx="1920240" cy="1371600"/>
          </a:xfrm>
          <a:prstGeom prst="roundRect">
            <a:avLst>
              <a:gd name="adj" fmla="val 6667"/>
            </a:avLst>
          </a:prstGeom>
          <a:solidFill>
            <a:srgbClr val="F7F8FC"/>
          </a:solidFill>
          <a:ln w="12700">
            <a:solidFill>
              <a:srgbClr val="EEF1FA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27" name="Text 23"/>
          <p:cNvSpPr/>
          <p:nvPr/>
        </p:nvSpPr>
        <p:spPr>
          <a:xfrm>
            <a:off x="6949440" y="2999232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50" dirty="0">
                <a:solidFill>
                  <a:srgbClr val="8A9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</a:t>
            </a:r>
            <a:endParaRPr lang="en-US" sz="850" dirty="0"/>
          </a:p>
        </p:txBody>
      </p:sp>
      <p:sp>
        <p:nvSpPr>
          <p:cNvPr id="28" name="Text 24"/>
          <p:cNvSpPr/>
          <p:nvPr/>
        </p:nvSpPr>
        <p:spPr>
          <a:xfrm>
            <a:off x="6949440" y="32461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D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Scale</a:t>
            </a:r>
            <a:endParaRPr lang="en-US" sz="1600" dirty="0"/>
          </a:p>
        </p:txBody>
      </p:sp>
      <p:sp>
        <p:nvSpPr>
          <p:cNvPr id="29" name="Text 25"/>
          <p:cNvSpPr/>
          <p:nvPr/>
        </p:nvSpPr>
        <p:spPr>
          <a:xfrm>
            <a:off x="7040880" y="3611880"/>
            <a:ext cx="1737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capacity, onboard new participants, iterative improvement.</a:t>
            </a:r>
            <a:endParaRPr lang="en-US" sz="950" dirty="0"/>
          </a:p>
        </p:txBody>
      </p:sp>
      <p:sp>
        <p:nvSpPr>
          <p:cNvPr id="30" name="Shape 26"/>
          <p:cNvSpPr/>
          <p:nvPr/>
        </p:nvSpPr>
        <p:spPr>
          <a:xfrm>
            <a:off x="7909560" y="2514600"/>
            <a:ext cx="0" cy="411480"/>
          </a:xfrm>
          <a:prstGeom prst="line">
            <a:avLst/>
          </a:prstGeom>
          <a:noFill/>
          <a:ln w="19050">
            <a:solidFill>
              <a:srgbClr val="3A60C8"/>
            </a:solidFill>
            <a:prstDash val="dash"/>
          </a:ln>
        </p:spPr>
        <p:txBody>
          <a:bodyPr/>
          <a:lstStyle/>
          <a:p>
            <a:endParaRPr lang="en-SG"/>
          </a:p>
        </p:txBody>
      </p:sp>
      <p:sp>
        <p:nvSpPr>
          <p:cNvPr id="35" name="Text 1">
            <a:extLst>
              <a:ext uri="{FF2B5EF4-FFF2-40B4-BE49-F238E27FC236}">
                <a16:creationId xmlns:a16="http://schemas.microsoft.com/office/drawing/2014/main" id="{E0BC4ABF-4476-2581-FA64-5C66E1F8621B}"/>
              </a:ext>
            </a:extLst>
          </p:cNvPr>
          <p:cNvSpPr/>
          <p:nvPr/>
        </p:nvSpPr>
        <p:spPr>
          <a:xfrm>
            <a:off x="278892" y="115991"/>
            <a:ext cx="73152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D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 &amp; Flow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AF08DC-C435-4B16-7977-C754307704E8}"/>
              </a:ext>
            </a:extLst>
          </p:cNvPr>
          <p:cNvPicPr/>
          <p:nvPr/>
        </p:nvPicPr>
        <p:blipFill>
          <a:blip r:embed="rId4"/>
          <a:srcRect/>
          <a:stretch/>
        </p:blipFill>
        <p:spPr>
          <a:xfrm>
            <a:off x="7671681" y="109482"/>
            <a:ext cx="1291510" cy="60665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1A19BC8-334B-A97A-92E9-81147F6501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57200" y="457200"/>
            <a:ext cx="1371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0" b="1" dirty="0">
                <a:solidFill>
                  <a:srgbClr val="C8102E">
                    <a:alpha val="8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13000" dirty="0"/>
          </a:p>
        </p:txBody>
      </p:sp>
      <p:sp>
        <p:nvSpPr>
          <p:cNvPr id="6" name="Text 1"/>
          <p:cNvSpPr/>
          <p:nvPr/>
        </p:nvSpPr>
        <p:spPr>
          <a:xfrm>
            <a:off x="914400" y="1005840"/>
            <a:ext cx="71323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i="1" dirty="0">
                <a:solidFill>
                  <a:srgbClr val="1B2D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Advancing connectivity, security, and collaboration across Asia-Pacific research networks — because science has no borders.</a:t>
            </a:r>
            <a:endParaRPr lang="en-US" sz="2600" dirty="0"/>
          </a:p>
        </p:txBody>
      </p:sp>
      <p:sp>
        <p:nvSpPr>
          <p:cNvPr id="7" name="Shape 2"/>
          <p:cNvSpPr/>
          <p:nvPr/>
        </p:nvSpPr>
        <p:spPr>
          <a:xfrm>
            <a:off x="914400" y="2788920"/>
            <a:ext cx="2743200" cy="0"/>
          </a:xfrm>
          <a:prstGeom prst="line">
            <a:avLst/>
          </a:prstGeom>
          <a:noFill/>
          <a:ln w="254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8" name="Text 3"/>
          <p:cNvSpPr/>
          <p:nvPr/>
        </p:nvSpPr>
        <p:spPr>
          <a:xfrm>
            <a:off x="914400" y="2926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8A93B2"/>
                </a:solidFill>
                <a:ea typeface="Calibri" pitchFamily="34" charset="-122"/>
                <a:cs typeface="Helvetica" panose="020B0604020202020204" pitchFamily="34" charset="0"/>
              </a:rPr>
              <a:t>— Speaker Name, Affiliation</a:t>
            </a:r>
            <a:endParaRPr lang="en-US" dirty="0">
              <a:cs typeface="Helvetica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618012-DCDB-B78C-EEAF-EE12196C624D}"/>
              </a:ext>
            </a:extLst>
          </p:cNvPr>
          <p:cNvPicPr/>
          <p:nvPr/>
        </p:nvPicPr>
        <p:blipFill>
          <a:blip r:embed="rId4"/>
          <a:srcRect/>
          <a:stretch/>
        </p:blipFill>
        <p:spPr>
          <a:xfrm>
            <a:off x="7671681" y="109482"/>
            <a:ext cx="1291510" cy="60665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0EA43AF-6DE8-9B8C-BEBE-2CCED178B1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  <p:sp>
        <p:nvSpPr>
          <p:cNvPr id="22" name="Text 4">
            <a:extLst>
              <a:ext uri="{FF2B5EF4-FFF2-40B4-BE49-F238E27FC236}">
                <a16:creationId xmlns:a16="http://schemas.microsoft.com/office/drawing/2014/main" id="{445924A2-699F-CAC6-8D3D-FDB2EE742A63}"/>
              </a:ext>
            </a:extLst>
          </p:cNvPr>
          <p:cNvSpPr/>
          <p:nvPr/>
        </p:nvSpPr>
        <p:spPr>
          <a:xfrm>
            <a:off x="226123" y="109482"/>
            <a:ext cx="458551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F1319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" panose="020B0604020202020204" pitchFamily="34" charset="0"/>
              </a:rPr>
              <a:t>Comparison View</a:t>
            </a:r>
          </a:p>
        </p:txBody>
      </p:sp>
      <p:sp>
        <p:nvSpPr>
          <p:cNvPr id="23" name="Shape 2"/>
          <p:cNvSpPr/>
          <p:nvPr/>
        </p:nvSpPr>
        <p:spPr>
          <a:xfrm>
            <a:off x="274320" y="914400"/>
            <a:ext cx="4023360" cy="38404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EF1FA"/>
            </a:solidFill>
            <a:prstDash val="solid"/>
          </a:ln>
          <a:effectLst>
            <a:outerShdw blurRad="1016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sp>
        <p:nvSpPr>
          <p:cNvPr id="24" name="Shape 3"/>
          <p:cNvSpPr/>
          <p:nvPr/>
        </p:nvSpPr>
        <p:spPr>
          <a:xfrm>
            <a:off x="274320" y="914400"/>
            <a:ext cx="4023360" cy="548640"/>
          </a:xfrm>
          <a:prstGeom prst="roundRect">
            <a:avLst>
              <a:gd name="adj" fmla="val 23333"/>
            </a:avLst>
          </a:prstGeom>
          <a:solidFill>
            <a:srgbClr val="1B2D6B"/>
          </a:solidFill>
          <a:ln w="12700">
            <a:solidFill>
              <a:srgbClr val="1B2D6B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25" name="Text 4"/>
          <p:cNvSpPr/>
          <p:nvPr/>
        </p:nvSpPr>
        <p:spPr>
          <a:xfrm>
            <a:off x="274320" y="914400"/>
            <a:ext cx="4023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Option A</a:t>
            </a:r>
            <a:endParaRPr lang="en-US" sz="1700" dirty="0"/>
          </a:p>
        </p:txBody>
      </p:sp>
      <p:sp>
        <p:nvSpPr>
          <p:cNvPr id="26" name="Text 5"/>
          <p:cNvSpPr/>
          <p:nvPr/>
        </p:nvSpPr>
        <p:spPr>
          <a:xfrm>
            <a:off x="457200" y="160020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D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/ capability description</a:t>
            </a:r>
            <a:endParaRPr lang="en-US" sz="1200" dirty="0"/>
          </a:p>
        </p:txBody>
      </p:sp>
      <p:sp>
        <p:nvSpPr>
          <p:cNvPr id="27" name="Text 6"/>
          <p:cNvSpPr/>
          <p:nvPr/>
        </p:nvSpPr>
        <p:spPr>
          <a:xfrm>
            <a:off x="457200" y="205740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D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characteristic</a:t>
            </a:r>
            <a:endParaRPr lang="en-US" sz="1200" dirty="0"/>
          </a:p>
        </p:txBody>
      </p:sp>
      <p:sp>
        <p:nvSpPr>
          <p:cNvPr id="28" name="Text 7"/>
          <p:cNvSpPr/>
          <p:nvPr/>
        </p:nvSpPr>
        <p:spPr>
          <a:xfrm>
            <a:off x="457200" y="251460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D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Scalability consideration</a:t>
            </a:r>
            <a:endParaRPr lang="en-US" sz="1200" dirty="0"/>
          </a:p>
        </p:txBody>
      </p:sp>
      <p:sp>
        <p:nvSpPr>
          <p:cNvPr id="29" name="Text 8"/>
          <p:cNvSpPr/>
          <p:nvPr/>
        </p:nvSpPr>
        <p:spPr>
          <a:xfrm>
            <a:off x="457200" y="297180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D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implications</a:t>
            </a:r>
            <a:endParaRPr lang="en-US" sz="1200" dirty="0"/>
          </a:p>
        </p:txBody>
      </p:sp>
      <p:sp>
        <p:nvSpPr>
          <p:cNvPr id="30" name="Text 9"/>
          <p:cNvSpPr/>
          <p:nvPr/>
        </p:nvSpPr>
        <p:spPr>
          <a:xfrm>
            <a:off x="457200" y="342900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2D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 complexity</a:t>
            </a:r>
            <a:endParaRPr lang="en-US" sz="1200" dirty="0"/>
          </a:p>
        </p:txBody>
      </p:sp>
      <p:sp>
        <p:nvSpPr>
          <p:cNvPr id="31" name="Shape 10"/>
          <p:cNvSpPr/>
          <p:nvPr/>
        </p:nvSpPr>
        <p:spPr>
          <a:xfrm>
            <a:off x="4846320" y="914400"/>
            <a:ext cx="4023360" cy="38404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EF1FA"/>
            </a:solidFill>
            <a:prstDash val="solid"/>
          </a:ln>
          <a:effectLst>
            <a:outerShdw blurRad="101600" dist="25400" dir="54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SG"/>
          </a:p>
        </p:txBody>
      </p:sp>
      <p:sp>
        <p:nvSpPr>
          <p:cNvPr id="32" name="Shape 11"/>
          <p:cNvSpPr/>
          <p:nvPr/>
        </p:nvSpPr>
        <p:spPr>
          <a:xfrm>
            <a:off x="4846320" y="914400"/>
            <a:ext cx="4023360" cy="548640"/>
          </a:xfrm>
          <a:prstGeom prst="roundRect">
            <a:avLst>
              <a:gd name="adj" fmla="val 23333"/>
            </a:avLst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33" name="Text 12"/>
          <p:cNvSpPr/>
          <p:nvPr/>
        </p:nvSpPr>
        <p:spPr>
          <a:xfrm>
            <a:off x="4846320" y="914400"/>
            <a:ext cx="4023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Option B</a:t>
            </a:r>
            <a:endParaRPr lang="en-US" sz="1700" dirty="0"/>
          </a:p>
        </p:txBody>
      </p:sp>
      <p:sp>
        <p:nvSpPr>
          <p:cNvPr id="34" name="Text 13"/>
          <p:cNvSpPr/>
          <p:nvPr/>
        </p:nvSpPr>
        <p:spPr>
          <a:xfrm>
            <a:off x="5029200" y="160020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 feature description</a:t>
            </a:r>
            <a:endParaRPr lang="en-US" sz="1200" dirty="0"/>
          </a:p>
        </p:txBody>
      </p:sp>
      <p:sp>
        <p:nvSpPr>
          <p:cNvPr id="35" name="Text 14"/>
          <p:cNvSpPr/>
          <p:nvPr/>
        </p:nvSpPr>
        <p:spPr>
          <a:xfrm>
            <a:off x="5029200" y="205740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performance profile</a:t>
            </a:r>
            <a:endParaRPr lang="en-US" sz="1200" dirty="0"/>
          </a:p>
        </p:txBody>
      </p:sp>
      <p:sp>
        <p:nvSpPr>
          <p:cNvPr id="36" name="Text 15"/>
          <p:cNvSpPr/>
          <p:nvPr/>
        </p:nvSpPr>
        <p:spPr>
          <a:xfrm>
            <a:off x="5029200" y="251460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Horizontal scalability model</a:t>
            </a:r>
            <a:endParaRPr lang="en-US" sz="1200" dirty="0"/>
          </a:p>
        </p:txBody>
      </p:sp>
      <p:sp>
        <p:nvSpPr>
          <p:cNvPr id="37" name="Text 16"/>
          <p:cNvSpPr/>
          <p:nvPr/>
        </p:nvSpPr>
        <p:spPr>
          <a:xfrm>
            <a:off x="5029200" y="297180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upfront investment</a:t>
            </a:r>
            <a:endParaRPr lang="en-US" sz="1200" dirty="0"/>
          </a:p>
        </p:txBody>
      </p:sp>
      <p:sp>
        <p:nvSpPr>
          <p:cNvPr id="38" name="Text 17"/>
          <p:cNvSpPr/>
          <p:nvPr/>
        </p:nvSpPr>
        <p:spPr>
          <a:xfrm>
            <a:off x="5029200" y="342900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2E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Simpler deployment path</a:t>
            </a:r>
            <a:endParaRPr lang="en-US" sz="1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3C2046-9B40-C6A8-2E8B-14C817E13B3E}"/>
              </a:ext>
            </a:extLst>
          </p:cNvPr>
          <p:cNvPicPr/>
          <p:nvPr/>
        </p:nvPicPr>
        <p:blipFill>
          <a:blip r:embed="rId4"/>
          <a:srcRect/>
          <a:stretch/>
        </p:blipFill>
        <p:spPr>
          <a:xfrm>
            <a:off x="7671681" y="109482"/>
            <a:ext cx="1291510" cy="60665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3FC09-963F-D0DF-EC9B-0F3F634A5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C8D59362-BEB5-7B55-5204-DC66EB7192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  <p:sp>
        <p:nvSpPr>
          <p:cNvPr id="2" name="Shape 7">
            <a:extLst>
              <a:ext uri="{FF2B5EF4-FFF2-40B4-BE49-F238E27FC236}">
                <a16:creationId xmlns:a16="http://schemas.microsoft.com/office/drawing/2014/main" id="{168DCD03-B959-B800-A743-24B4B1F3DFEC}"/>
              </a:ext>
            </a:extLst>
          </p:cNvPr>
          <p:cNvSpPr/>
          <p:nvPr/>
        </p:nvSpPr>
        <p:spPr>
          <a:xfrm>
            <a:off x="5852160" y="1280160"/>
            <a:ext cx="2926080" cy="914400"/>
          </a:xfrm>
          <a:prstGeom prst="roundRect">
            <a:avLst>
              <a:gd name="adj" fmla="val 10000"/>
            </a:avLst>
          </a:prstGeom>
          <a:solidFill>
            <a:srgbClr val="F7F8FC"/>
          </a:solidFill>
          <a:ln w="12700">
            <a:solidFill>
              <a:srgbClr val="EEF1FA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22" name="Text 4">
            <a:extLst>
              <a:ext uri="{FF2B5EF4-FFF2-40B4-BE49-F238E27FC236}">
                <a16:creationId xmlns:a16="http://schemas.microsoft.com/office/drawing/2014/main" id="{A98B7F37-5F5D-3C2C-825C-ECCD3742CF25}"/>
              </a:ext>
            </a:extLst>
          </p:cNvPr>
          <p:cNvSpPr/>
          <p:nvPr/>
        </p:nvSpPr>
        <p:spPr>
          <a:xfrm>
            <a:off x="226123" y="109482"/>
            <a:ext cx="458551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F1319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" panose="020B0604020202020204" pitchFamily="34" charset="0"/>
              </a:rPr>
              <a:t>Diagram &amp; Charts</a:t>
            </a:r>
          </a:p>
        </p:txBody>
      </p:sp>
      <p:graphicFrame>
        <p:nvGraphicFramePr>
          <p:cNvPr id="5" name="Chart 0"/>
          <p:cNvGraphicFramePr/>
          <p:nvPr>
            <p:extLst>
              <p:ext uri="{D42A27DB-BD31-4B8C-83A1-F6EECF244321}">
                <p14:modId xmlns:p14="http://schemas.microsoft.com/office/powerpoint/2010/main" val="4169286312"/>
              </p:ext>
            </p:extLst>
          </p:nvPr>
        </p:nvGraphicFramePr>
        <p:xfrm>
          <a:off x="365760" y="960120"/>
          <a:ext cx="530352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 3"/>
          <p:cNvSpPr/>
          <p:nvPr/>
        </p:nvSpPr>
        <p:spPr>
          <a:xfrm>
            <a:off x="5852160" y="869986"/>
            <a:ext cx="2926080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kern="0" spc="150" dirty="0">
                <a:solidFill>
                  <a:srgbClr val="3A60C8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KEY INSIGHTS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5943600" y="1396415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81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10×</a:t>
            </a:r>
            <a:endParaRPr lang="en-US" sz="3000" dirty="0"/>
          </a:p>
        </p:txBody>
      </p:sp>
      <p:sp>
        <p:nvSpPr>
          <p:cNvPr id="10" name="Text 6"/>
          <p:cNvSpPr/>
          <p:nvPr/>
        </p:nvSpPr>
        <p:spPr>
          <a:xfrm>
            <a:off x="5943600" y="1719072"/>
            <a:ext cx="2743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bandwidth growth over 5 years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5852160" y="2377440"/>
            <a:ext cx="2926080" cy="914400"/>
          </a:xfrm>
          <a:prstGeom prst="roundRect">
            <a:avLst>
              <a:gd name="adj" fmla="val 10000"/>
            </a:avLst>
          </a:prstGeom>
          <a:solidFill>
            <a:srgbClr val="F7F8FC"/>
          </a:solidFill>
          <a:ln w="12700">
            <a:solidFill>
              <a:srgbClr val="EEF1FA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2" name="Text 8"/>
          <p:cNvSpPr/>
          <p:nvPr/>
        </p:nvSpPr>
        <p:spPr>
          <a:xfrm>
            <a:off x="5943600" y="2493695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B2D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800G</a:t>
            </a:r>
            <a:endParaRPr lang="en-US" sz="3000" dirty="0"/>
          </a:p>
        </p:txBody>
      </p:sp>
      <p:sp>
        <p:nvSpPr>
          <p:cNvPr id="13" name="Text 9"/>
          <p:cNvSpPr/>
          <p:nvPr/>
        </p:nvSpPr>
        <p:spPr>
          <a:xfrm>
            <a:off x="5943600" y="2816352"/>
            <a:ext cx="2743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A9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capacity by 2027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5852160" y="3474720"/>
            <a:ext cx="2926080" cy="914400"/>
          </a:xfrm>
          <a:prstGeom prst="roundRect">
            <a:avLst>
              <a:gd name="adj" fmla="val 10000"/>
            </a:avLst>
          </a:prstGeom>
          <a:solidFill>
            <a:srgbClr val="F7F8FC"/>
          </a:solidFill>
          <a:ln w="12700">
            <a:solidFill>
              <a:srgbClr val="EEF1FA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5" name="Text 11"/>
          <p:cNvSpPr/>
          <p:nvPr/>
        </p:nvSpPr>
        <p:spPr>
          <a:xfrm>
            <a:off x="5943600" y="3590975"/>
            <a:ext cx="2743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B2D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99.9%</a:t>
            </a:r>
            <a:endParaRPr lang="en-US" sz="3000" dirty="0"/>
          </a:p>
        </p:txBody>
      </p:sp>
      <p:sp>
        <p:nvSpPr>
          <p:cNvPr id="16" name="Text 12"/>
          <p:cNvSpPr/>
          <p:nvPr/>
        </p:nvSpPr>
        <p:spPr>
          <a:xfrm>
            <a:off x="5943600" y="3913632"/>
            <a:ext cx="2743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A93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network availability</a:t>
            </a:r>
            <a:endParaRPr lang="en-US" sz="1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97E7-F548-A4A8-404A-0B5253F504FA}"/>
              </a:ext>
            </a:extLst>
          </p:cNvPr>
          <p:cNvPicPr/>
          <p:nvPr/>
        </p:nvPicPr>
        <p:blipFill>
          <a:blip r:embed="rId5"/>
          <a:srcRect/>
          <a:stretch/>
        </p:blipFill>
        <p:spPr>
          <a:xfrm>
            <a:off x="7671681" y="109482"/>
            <a:ext cx="1291510" cy="60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879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9EFF6-4B17-1336-B575-10C434606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DEC987-55F9-4D74-ABCB-84267523D7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12747FFE-C93A-3BEB-7594-67CA58E10636}"/>
              </a:ext>
            </a:extLst>
          </p:cNvPr>
          <p:cNvSpPr/>
          <p:nvPr/>
        </p:nvSpPr>
        <p:spPr>
          <a:xfrm>
            <a:off x="1143000" y="2788920"/>
            <a:ext cx="5943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Connecting Asia Pacific Research Networks</a:t>
            </a:r>
            <a:endParaRPr lang="en-US" sz="1500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689ED36F-E682-B3E9-2789-CD92FF03BA07}"/>
              </a:ext>
            </a:extLst>
          </p:cNvPr>
          <p:cNvSpPr/>
          <p:nvPr/>
        </p:nvSpPr>
        <p:spPr>
          <a:xfrm>
            <a:off x="486478" y="1438169"/>
            <a:ext cx="3603548" cy="109804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altLang="zh-CN" sz="4800" b="1" dirty="0">
                <a:solidFill>
                  <a:srgbClr val="011A47"/>
                </a:solidFill>
                <a:latin typeface="Cambria" panose="02040503050406030204" pitchFamily="18" charset="0"/>
                <a:ea typeface="Cambria" panose="02040503050406030204" pitchFamily="18" charset="0"/>
                <a:cs typeface="Helvetica" panose="020B0604020202020204" pitchFamily="34" charset="0"/>
              </a:rPr>
              <a:t>Thank you!</a:t>
            </a:r>
            <a:endParaRPr lang="en-US" sz="4800" dirty="0">
              <a:solidFill>
                <a:srgbClr val="011A47"/>
              </a:solidFill>
              <a:latin typeface="Cambria" panose="02040503050406030204" pitchFamily="18" charset="0"/>
              <a:ea typeface="Cambria" panose="02040503050406030204" pitchFamily="18" charset="0"/>
              <a:cs typeface="Helvetica" panose="020B0604020202020204" pitchFamily="34" charset="0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4B996C7E-A237-AD9D-5347-AD06DAFF2A21}"/>
              </a:ext>
            </a:extLst>
          </p:cNvPr>
          <p:cNvSpPr/>
          <p:nvPr/>
        </p:nvSpPr>
        <p:spPr>
          <a:xfrm>
            <a:off x="545035" y="2869316"/>
            <a:ext cx="3044998" cy="7558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12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email: xxx@gmail.com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Mobile: +65 1234 5678</a:t>
            </a:r>
            <a:endParaRPr lang="en-US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63B323DF-68A0-1F72-5962-D87CC7FFEF59}"/>
              </a:ext>
            </a:extLst>
          </p:cNvPr>
          <p:cNvSpPr/>
          <p:nvPr/>
        </p:nvSpPr>
        <p:spPr>
          <a:xfrm>
            <a:off x="545035" y="2279799"/>
            <a:ext cx="322517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531AB"/>
                </a:solidFill>
                <a:latin typeface="Helvetica" panose="020B0604020202020204" pitchFamily="34" charset="0"/>
                <a:ea typeface="Calibri" pitchFamily="34" charset="-122"/>
                <a:cs typeface="Helvetica" panose="020B0604020202020204" pitchFamily="34" charset="0"/>
              </a:rPr>
              <a:t>Question &amp; Discussion</a:t>
            </a:r>
            <a:endParaRPr lang="en-US" sz="2000" dirty="0">
              <a:solidFill>
                <a:srgbClr val="5531AB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3649B5-887B-DACA-7F3E-553B9F3E6F22}"/>
              </a:ext>
            </a:extLst>
          </p:cNvPr>
          <p:cNvPicPr/>
          <p:nvPr/>
        </p:nvPicPr>
        <p:blipFill>
          <a:blip r:embed="rId4"/>
          <a:srcRect/>
          <a:stretch/>
        </p:blipFill>
        <p:spPr>
          <a:xfrm>
            <a:off x="487618" y="254624"/>
            <a:ext cx="2335520" cy="109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83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379</Words>
  <Application>Microsoft Office PowerPoint</Application>
  <PresentationFormat>On-screen Show (16:9)</PresentationFormat>
  <Paragraphs>97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APAN63 Conference Template</dc:title>
  <dc:subject>PptxGenJS Presentation</dc:subject>
  <dc:creator>PptxGenJS</dc:creator>
  <cp:lastModifiedBy>Xiong Ying</cp:lastModifiedBy>
  <cp:revision>45</cp:revision>
  <dcterms:created xsi:type="dcterms:W3CDTF">2026-06-10T06:16:55Z</dcterms:created>
  <dcterms:modified xsi:type="dcterms:W3CDTF">2026-07-30T04:57:00Z</dcterms:modified>
</cp:coreProperties>
</file>